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46D64E2-88FA-4360-8A1C-23EA82DE772D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3/5/2021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0F2E88A-E82D-446B-8C17-EC09B6EAF7C0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8001000" y="0"/>
            <a:ext cx="304560" cy="10286640"/>
          </a:xfrm>
          <a:prstGeom prst="rect">
            <a:avLst/>
          </a:prstGeom>
          <a:solidFill>
            <a:srgbClr val="4F81BD"/>
          </a:solidFill>
          <a:ln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2" name="Group 2"/>
          <p:cNvGrpSpPr/>
          <p:nvPr/>
        </p:nvGrpSpPr>
        <p:grpSpPr>
          <a:xfrm>
            <a:off x="-192240" y="0"/>
            <a:ext cx="8348760" cy="10286640"/>
            <a:chOff x="-192240" y="0"/>
            <a:chExt cx="8348760" cy="10286640"/>
          </a:xfrm>
        </p:grpSpPr>
        <p:pic>
          <p:nvPicPr>
            <p:cNvPr id="43" name="Picture 4"/>
            <p:cNvPicPr/>
            <p:nvPr/>
          </p:nvPicPr>
          <p:blipFill>
            <a:blip r:embed="rId2"/>
            <a:srcRect l="20588" r="20588"/>
            <a:stretch/>
          </p:blipFill>
          <p:spPr>
            <a:xfrm>
              <a:off x="-192240" y="0"/>
              <a:ext cx="8348760" cy="10286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4" name="CustomShape 3"/>
          <p:cNvSpPr/>
          <p:nvPr/>
        </p:nvSpPr>
        <p:spPr>
          <a:xfrm>
            <a:off x="8580960" y="3604680"/>
            <a:ext cx="10560240" cy="46807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7277"/>
              </a:lnSpc>
            </a:pPr>
            <a:r>
              <a:rPr lang="en-US" sz="6070" b="1" strike="noStrike" spc="301" dirty="0">
                <a:solidFill>
                  <a:srgbClr val="1F497D"/>
                </a:solidFill>
                <a:latin typeface="Century Gothic"/>
              </a:rPr>
              <a:t>ПЕРЕХОД НА ПРОВЕДЕНИЕ ОСС </a:t>
            </a:r>
            <a:endParaRPr lang="ru-RU" sz="6070" b="0" strike="noStrike" spc="-1" dirty="0">
              <a:latin typeface="Arial"/>
            </a:endParaRPr>
          </a:p>
          <a:p>
            <a:pPr>
              <a:lnSpc>
                <a:spcPts val="7277"/>
              </a:lnSpc>
            </a:pPr>
            <a:r>
              <a:rPr lang="en-US" sz="6070" b="1" strike="noStrike" spc="301" dirty="0">
                <a:solidFill>
                  <a:srgbClr val="1F497D"/>
                </a:solidFill>
                <a:latin typeface="Century Gothic"/>
              </a:rPr>
              <a:t>В ЭЛЕКТРОННОМ </a:t>
            </a:r>
            <a:r>
              <a:rPr lang="en-US" sz="6070" b="1" strike="noStrike" spc="301" dirty="0" smtClean="0">
                <a:solidFill>
                  <a:srgbClr val="1F497D"/>
                </a:solidFill>
                <a:latin typeface="Century Gothic"/>
              </a:rPr>
              <a:t>ВИДЕ</a:t>
            </a:r>
            <a:r>
              <a:rPr lang="ru-RU" sz="6070" b="1" spc="301" dirty="0">
                <a:solidFill>
                  <a:srgbClr val="1F497D"/>
                </a:solidFill>
                <a:latin typeface="Century Gothic"/>
              </a:rPr>
              <a:t> </a:t>
            </a:r>
            <a:endParaRPr lang="ru-RU" sz="6070" b="1" spc="301" dirty="0" smtClean="0">
              <a:solidFill>
                <a:srgbClr val="1F497D"/>
              </a:solidFill>
              <a:latin typeface="Century Gothic"/>
            </a:endParaRPr>
          </a:p>
          <a:p>
            <a:pPr>
              <a:lnSpc>
                <a:spcPts val="7277"/>
              </a:lnSpc>
            </a:pPr>
            <a:r>
              <a:rPr lang="ru-RU" sz="6070" b="1" spc="301" dirty="0" smtClean="0">
                <a:solidFill>
                  <a:srgbClr val="1F497D"/>
                </a:solidFill>
                <a:latin typeface="Century Gothic"/>
              </a:rPr>
              <a:t>В ГОРОДСКОМ ОКРУГЕ </a:t>
            </a:r>
            <a:r>
              <a:rPr lang="ru-RU" sz="6070" b="1" spc="301" dirty="0" smtClean="0">
                <a:solidFill>
                  <a:srgbClr val="1F497D"/>
                </a:solidFill>
                <a:latin typeface="Century Gothic"/>
              </a:rPr>
              <a:t>МЫТИЩИ</a:t>
            </a:r>
            <a:endParaRPr lang="ru-RU" sz="6070" b="0" strike="noStrike" spc="-1" dirty="0">
              <a:latin typeface="Arial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Coat of Arms of Mytishchinsky rayon (Moscow oblast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300" y="626003"/>
            <a:ext cx="19050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/>
          <p:nvPr/>
        </p:nvPicPr>
        <p:blipFill>
          <a:blip r:embed="rId2"/>
          <a:srcRect l="12960" r="4276" b="2710"/>
          <a:stretch/>
        </p:blipFill>
        <p:spPr>
          <a:xfrm>
            <a:off x="978794" y="3548160"/>
            <a:ext cx="18287640" cy="6738840"/>
          </a:xfrm>
          <a:prstGeom prst="rect">
            <a:avLst/>
          </a:prstGeom>
          <a:ln w="0"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CustomShape 1"/>
          <p:cNvSpPr/>
          <p:nvPr/>
        </p:nvSpPr>
        <p:spPr>
          <a:xfrm>
            <a:off x="2703960" y="372600"/>
            <a:ext cx="15822720" cy="98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7730"/>
              </a:lnSpc>
            </a:pPr>
            <a:r>
              <a:rPr lang="en-US" sz="4800" b="1" strike="noStrike" spc="321">
                <a:solidFill>
                  <a:srgbClr val="FAF9F0"/>
                </a:solidFill>
                <a:latin typeface="Century Gothic"/>
              </a:rPr>
              <a:t>Как </a:t>
            </a:r>
            <a:r>
              <a:rPr lang="en-US" sz="4800" b="1" strike="noStrike" spc="83">
                <a:solidFill>
                  <a:srgbClr val="FAF9F0"/>
                </a:solidFill>
                <a:latin typeface="Century Gothic"/>
              </a:rPr>
              <a:t>указать свою собственность?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2703960" y="1638360"/>
            <a:ext cx="13903920" cy="105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4136"/>
              </a:lnSpc>
            </a:pPr>
            <a:r>
              <a:rPr lang="en-US" sz="3450" b="0" strike="noStrike" spc="171" dirty="0">
                <a:solidFill>
                  <a:srgbClr val="FAF9F0"/>
                </a:solidFill>
                <a:latin typeface="Century Gothic"/>
              </a:rPr>
              <a:t>1.Зайдите в </a:t>
            </a:r>
            <a:r>
              <a:rPr lang="en-US" sz="3450" b="0" strike="noStrike" spc="171" dirty="0" err="1">
                <a:solidFill>
                  <a:srgbClr val="FAF9F0"/>
                </a:solidFill>
                <a:latin typeface="Century Gothic"/>
              </a:rPr>
              <a:t>Личный</a:t>
            </a:r>
            <a:r>
              <a:rPr lang="en-US" sz="3450" b="0" strike="noStrike" spc="171" dirty="0">
                <a:solidFill>
                  <a:srgbClr val="FAF9F0"/>
                </a:solidFill>
                <a:latin typeface="Century Gothic"/>
              </a:rPr>
              <a:t> </a:t>
            </a:r>
            <a:r>
              <a:rPr lang="en-US" sz="3450" b="0" strike="noStrike" spc="171" dirty="0" err="1">
                <a:solidFill>
                  <a:srgbClr val="FAF9F0"/>
                </a:solidFill>
                <a:latin typeface="Century Gothic"/>
              </a:rPr>
              <a:t>кабинет</a:t>
            </a:r>
            <a:r>
              <a:rPr lang="en-US" sz="3450" b="0" strike="noStrike" spc="171" dirty="0">
                <a:solidFill>
                  <a:srgbClr val="FAF9F0"/>
                </a:solidFill>
                <a:latin typeface="Century Gothic"/>
              </a:rPr>
              <a:t>  </a:t>
            </a:r>
            <a:r>
              <a:rPr lang="en-US" sz="3450" b="0" strike="noStrike" spc="171" dirty="0" err="1">
                <a:solidFill>
                  <a:srgbClr val="FAF9F0"/>
                </a:solidFill>
                <a:latin typeface="Century Gothic"/>
              </a:rPr>
              <a:t>по</a:t>
            </a:r>
            <a:r>
              <a:rPr lang="en-US" sz="3450" b="0" strike="noStrike" spc="171" dirty="0">
                <a:solidFill>
                  <a:srgbClr val="FAF9F0"/>
                </a:solidFill>
                <a:latin typeface="Century Gothic"/>
              </a:rPr>
              <a:t> </a:t>
            </a:r>
            <a:r>
              <a:rPr lang="en-US" sz="3450" b="0" strike="noStrike" spc="171" dirty="0" err="1">
                <a:solidFill>
                  <a:srgbClr val="FAF9F0"/>
                </a:solidFill>
                <a:latin typeface="Century Gothic"/>
              </a:rPr>
              <a:t>кнопке</a:t>
            </a:r>
            <a:r>
              <a:rPr lang="en-US" sz="3450" b="0" strike="noStrike" spc="171" dirty="0">
                <a:solidFill>
                  <a:srgbClr val="FAF9F0"/>
                </a:solidFill>
                <a:latin typeface="Century Gothic"/>
              </a:rPr>
              <a:t> «</a:t>
            </a:r>
            <a:r>
              <a:rPr lang="en-US" sz="3450" b="0" strike="noStrike" spc="171" dirty="0" err="1">
                <a:solidFill>
                  <a:srgbClr val="FAF9F0"/>
                </a:solidFill>
                <a:latin typeface="Century Gothic"/>
              </a:rPr>
              <a:t>Личный</a:t>
            </a:r>
            <a:r>
              <a:rPr lang="en-US" sz="3450" b="0" strike="noStrike" spc="171" dirty="0">
                <a:solidFill>
                  <a:srgbClr val="FAF9F0"/>
                </a:solidFill>
                <a:latin typeface="Century Gothic"/>
              </a:rPr>
              <a:t> </a:t>
            </a:r>
            <a:r>
              <a:rPr lang="en-US" sz="3450" b="0" strike="noStrike" spc="171" dirty="0" err="1">
                <a:solidFill>
                  <a:srgbClr val="FAF9F0"/>
                </a:solidFill>
                <a:latin typeface="Century Gothic"/>
              </a:rPr>
              <a:t>кабинет</a:t>
            </a:r>
            <a:r>
              <a:rPr lang="en-US" sz="3450" b="0" strike="noStrike" spc="171" dirty="0">
                <a:solidFill>
                  <a:srgbClr val="FAF9F0"/>
                </a:solidFill>
                <a:latin typeface="Century Gothic"/>
              </a:rPr>
              <a:t>» </a:t>
            </a:r>
            <a:r>
              <a:rPr lang="en-US" sz="3450" b="0" strike="noStrike" spc="171" dirty="0" err="1">
                <a:solidFill>
                  <a:srgbClr val="FAF9F0"/>
                </a:solidFill>
                <a:latin typeface="Century Gothic"/>
              </a:rPr>
              <a:t>на</a:t>
            </a:r>
            <a:r>
              <a:rPr lang="en-US" sz="3450" b="0" strike="noStrike" spc="171" dirty="0">
                <a:solidFill>
                  <a:srgbClr val="FAF9F0"/>
                </a:solidFill>
                <a:latin typeface="Century Gothic"/>
              </a:rPr>
              <a:t> </a:t>
            </a:r>
            <a:r>
              <a:rPr lang="en-US" sz="3450" b="0" strike="noStrike" spc="171" dirty="0" err="1">
                <a:solidFill>
                  <a:srgbClr val="FAF9F0"/>
                </a:solidFill>
                <a:latin typeface="Century Gothic"/>
              </a:rPr>
              <a:t>сайте</a:t>
            </a:r>
            <a:r>
              <a:rPr lang="en-US" sz="3450" b="0" strike="noStrike" spc="171" dirty="0">
                <a:solidFill>
                  <a:srgbClr val="FAF9F0"/>
                </a:solidFill>
                <a:latin typeface="Century Gothic"/>
              </a:rPr>
              <a:t> ЕИАС ЖКХ МО (https://dom.mosreg.ru/)</a:t>
            </a:r>
            <a:endParaRPr lang="ru-RU" sz="3450" b="0" strike="noStrike" spc="-1" dirty="0">
              <a:latin typeface="Arial"/>
            </a:endParaRPr>
          </a:p>
        </p:txBody>
      </p:sp>
      <p:sp>
        <p:nvSpPr>
          <p:cNvPr id="50" name="CustomShape 3"/>
          <p:cNvSpPr/>
          <p:nvPr/>
        </p:nvSpPr>
        <p:spPr>
          <a:xfrm>
            <a:off x="2177280" y="0"/>
            <a:ext cx="130320" cy="3547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Picture 4" descr="Coat of Arms of Mytishchinsky rayon (Moscow oblast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5" y="755637"/>
            <a:ext cx="1429510" cy="176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/>
          <p:cNvPicPr/>
          <p:nvPr/>
        </p:nvPicPr>
        <p:blipFill>
          <a:blip r:embed="rId2"/>
          <a:srcRect l="25149" t="16231" r="30758" b="23718"/>
          <a:stretch/>
        </p:blipFill>
        <p:spPr>
          <a:xfrm>
            <a:off x="332280" y="2861640"/>
            <a:ext cx="8367480" cy="6548760"/>
          </a:xfrm>
          <a:prstGeom prst="rect">
            <a:avLst/>
          </a:prstGeom>
          <a:ln w="0"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4"/>
          <p:cNvPicPr/>
          <p:nvPr/>
        </p:nvPicPr>
        <p:blipFill>
          <a:blip r:embed="rId3"/>
          <a:srcRect l="36605" r="26386" b="35346"/>
          <a:stretch/>
        </p:blipFill>
        <p:spPr>
          <a:xfrm>
            <a:off x="9963000" y="2861640"/>
            <a:ext cx="7927560" cy="6548760"/>
          </a:xfrm>
          <a:prstGeom prst="rect">
            <a:avLst/>
          </a:prstGeom>
          <a:ln w="0"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CustomShape 1"/>
          <p:cNvSpPr/>
          <p:nvPr/>
        </p:nvSpPr>
        <p:spPr>
          <a:xfrm>
            <a:off x="365040" y="386640"/>
            <a:ext cx="8664480" cy="210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4136"/>
              </a:lnSpc>
            </a:pPr>
            <a:r>
              <a:rPr lang="en-US" sz="3450" b="0" strike="noStrike" spc="171">
                <a:solidFill>
                  <a:srgbClr val="FAF9F0"/>
                </a:solidFill>
                <a:latin typeface="Century Gothic"/>
              </a:rPr>
              <a:t>2. Авторизуйтесь, используя учетную запись ЕСИА (Госуслуги) по ссылке «Войти в систему, используя ЕСИА (госуслуги)»</a:t>
            </a:r>
            <a:endParaRPr lang="ru-RU" sz="3450" b="0" strike="noStrike" spc="-1"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9764640" y="569520"/>
            <a:ext cx="8324640" cy="103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4079"/>
              </a:lnSpc>
            </a:pPr>
            <a:r>
              <a:rPr lang="en-US" sz="3400" b="0" strike="noStrike" spc="168">
                <a:solidFill>
                  <a:srgbClr val="FAF9F0"/>
                </a:solidFill>
                <a:latin typeface="Century Gothic"/>
              </a:rPr>
              <a:t>3. Введите свои учетные данные и нажмите кнопку «Войти»</a:t>
            </a:r>
            <a:endParaRPr lang="ru-RU" sz="3400" b="0" strike="noStrike" spc="-1">
              <a:latin typeface="Arial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9144000" y="955440"/>
            <a:ext cx="151920" cy="8454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357840" y="2400480"/>
            <a:ext cx="17589960" cy="372600"/>
          </a:xfrm>
          <a:prstGeom prst="rect">
            <a:avLst/>
          </a:prstGeom>
          <a:solidFill>
            <a:srgbClr val="4F81BD"/>
          </a:solidFill>
          <a:ln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7" name="Picture 4"/>
          <p:cNvPicPr/>
          <p:nvPr/>
        </p:nvPicPr>
        <p:blipFill>
          <a:blip r:embed="rId2"/>
          <a:srcRect l="3375" t="9581" r="9121" b="20386"/>
          <a:stretch/>
        </p:blipFill>
        <p:spPr>
          <a:xfrm>
            <a:off x="339840" y="2506680"/>
            <a:ext cx="17608320" cy="7627680"/>
          </a:xfrm>
          <a:prstGeom prst="rect">
            <a:avLst/>
          </a:prstGeom>
          <a:ln w="0"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" name="CustomShape 2"/>
          <p:cNvSpPr/>
          <p:nvPr/>
        </p:nvSpPr>
        <p:spPr>
          <a:xfrm>
            <a:off x="414720" y="343080"/>
            <a:ext cx="9193680" cy="182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7203"/>
              </a:lnSpc>
            </a:pPr>
            <a:r>
              <a:rPr lang="en-US" sz="6000" b="1" strike="noStrike" spc="299">
                <a:solidFill>
                  <a:srgbClr val="1F497D"/>
                </a:solidFill>
                <a:latin typeface="Century Gothic"/>
              </a:rPr>
              <a:t>ЛИЧНЫЙ КАБИНЕТ ЕИАС ЖКХ МО</a:t>
            </a:r>
            <a:endParaRPr lang="ru-RU" sz="6000" b="0" strike="noStrike" spc="-1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61635" y="2915478"/>
            <a:ext cx="1789043" cy="265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ИВАНОВА А.А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oat of Arms of Mytishchinsky rayon (Moscow oblast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794" y="343080"/>
            <a:ext cx="1416723" cy="174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/>
          <p:cNvPicPr/>
          <p:nvPr/>
        </p:nvPicPr>
        <p:blipFill>
          <a:blip r:embed="rId2"/>
          <a:srcRect l="6825" t="9211" r="8249"/>
          <a:stretch/>
        </p:blipFill>
        <p:spPr>
          <a:xfrm>
            <a:off x="1519920" y="1041759"/>
            <a:ext cx="15530040" cy="8985960"/>
          </a:xfrm>
          <a:prstGeom prst="rect">
            <a:avLst/>
          </a:prstGeom>
          <a:ln w="0"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0" name="Group 1"/>
          <p:cNvGrpSpPr/>
          <p:nvPr/>
        </p:nvGrpSpPr>
        <p:grpSpPr>
          <a:xfrm>
            <a:off x="8246026" y="1028880"/>
            <a:ext cx="7210440" cy="2543376"/>
            <a:chOff x="7924680" y="873360"/>
            <a:chExt cx="7210440" cy="2967480"/>
          </a:xfrm>
        </p:grpSpPr>
        <p:sp>
          <p:nvSpPr>
            <p:cNvPr id="61" name="CustomShape 2"/>
            <p:cNvSpPr/>
            <p:nvPr/>
          </p:nvSpPr>
          <p:spPr>
            <a:xfrm>
              <a:off x="7924680" y="873360"/>
              <a:ext cx="7210440" cy="2967480"/>
            </a:xfrm>
            <a:custGeom>
              <a:avLst/>
              <a:gdLst/>
              <a:ahLst/>
              <a:cxnLst/>
              <a:rect l="l" t="t" r="r" b="b"/>
              <a:pathLst>
                <a:path w="12554751" h="5167367">
                  <a:moveTo>
                    <a:pt x="11537481" y="0"/>
                  </a:moveTo>
                  <a:lnTo>
                    <a:pt x="1017270" y="0"/>
                  </a:lnTo>
                  <a:cubicBezTo>
                    <a:pt x="455930" y="0"/>
                    <a:pt x="0" y="455930"/>
                    <a:pt x="0" y="1017270"/>
                  </a:cubicBezTo>
                  <a:lnTo>
                    <a:pt x="0" y="2895032"/>
                  </a:lnTo>
                  <a:cubicBezTo>
                    <a:pt x="0" y="3418577"/>
                    <a:pt x="455930" y="3874507"/>
                    <a:pt x="1017270" y="3874507"/>
                  </a:cubicBezTo>
                  <a:lnTo>
                    <a:pt x="1800860" y="3874507"/>
                  </a:lnTo>
                  <a:lnTo>
                    <a:pt x="1800860" y="5167367"/>
                  </a:lnTo>
                  <a:lnTo>
                    <a:pt x="2532380" y="3874507"/>
                  </a:lnTo>
                  <a:lnTo>
                    <a:pt x="11537481" y="3874507"/>
                  </a:lnTo>
                  <a:cubicBezTo>
                    <a:pt x="12098821" y="3874507"/>
                    <a:pt x="12554751" y="3418577"/>
                    <a:pt x="12554751" y="2895032"/>
                  </a:cubicBezTo>
                  <a:lnTo>
                    <a:pt x="12554751" y="1017270"/>
                  </a:lnTo>
                  <a:cubicBezTo>
                    <a:pt x="12554751" y="455930"/>
                    <a:pt x="12100091" y="0"/>
                    <a:pt x="11537481" y="0"/>
                  </a:cubicBezTo>
                  <a:lnTo>
                    <a:pt x="11537481" y="0"/>
                  </a:lnTo>
                  <a:close/>
                </a:path>
              </a:pathLst>
            </a:custGeom>
            <a:solidFill>
              <a:srgbClr val="B9BEC9"/>
            </a:solidFill>
            <a:ln w="0">
              <a:noFill/>
            </a:ln>
            <a:effectLst>
              <a:outerShdw blurRad="50800" dist="38160" algn="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2" name="CustomShape 3"/>
          <p:cNvSpPr/>
          <p:nvPr/>
        </p:nvSpPr>
        <p:spPr>
          <a:xfrm>
            <a:off x="8246026" y="1150800"/>
            <a:ext cx="7210440" cy="16927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ctr">
              <a:lnSpc>
                <a:spcPts val="4394"/>
              </a:lnSpc>
            </a:pPr>
            <a:r>
              <a:rPr lang="en-US" sz="3200" b="0" strike="noStrike" spc="182" dirty="0">
                <a:solidFill>
                  <a:srgbClr val="121435"/>
                </a:solidFill>
                <a:latin typeface="Evolventa Bold"/>
              </a:rPr>
              <a:t>ВЫБИРАЕТЕ ПУНКТ </a:t>
            </a:r>
            <a:endParaRPr lang="ru-RU" sz="3200" b="0" strike="noStrike" spc="-1" dirty="0">
              <a:latin typeface="Arial"/>
            </a:endParaRPr>
          </a:p>
          <a:p>
            <a:pPr algn="ctr">
              <a:lnSpc>
                <a:spcPts val="4394"/>
              </a:lnSpc>
            </a:pPr>
            <a:r>
              <a:rPr lang="en-US" sz="3200" b="0" strike="noStrike" spc="182" dirty="0">
                <a:solidFill>
                  <a:srgbClr val="121435"/>
                </a:solidFill>
                <a:latin typeface="Evolventa Bold"/>
              </a:rPr>
              <a:t>«УКАЗАТЬ СОБСТВЕННОСТЬ</a:t>
            </a:r>
            <a:r>
              <a:rPr lang="en-US" sz="3200" b="0" strike="noStrike" spc="182" dirty="0" smtClean="0">
                <a:solidFill>
                  <a:srgbClr val="121435"/>
                </a:solidFill>
                <a:latin typeface="Evolventa Bold"/>
              </a:rPr>
              <a:t>»</a:t>
            </a:r>
            <a:r>
              <a:rPr lang="ru-RU" sz="3200" b="0" strike="noStrike" spc="182" dirty="0" smtClean="0">
                <a:solidFill>
                  <a:srgbClr val="121435"/>
                </a:solidFill>
                <a:latin typeface="Evolventa Bold"/>
              </a:rPr>
              <a:t> </a:t>
            </a:r>
          </a:p>
          <a:p>
            <a:pPr algn="ctr">
              <a:lnSpc>
                <a:spcPts val="4394"/>
              </a:lnSpc>
            </a:pPr>
            <a:r>
              <a:rPr lang="ru-RU" sz="3200" b="0" strike="noStrike" spc="182" dirty="0" smtClean="0">
                <a:solidFill>
                  <a:srgbClr val="121435"/>
                </a:solidFill>
                <a:latin typeface="Evolventa Bold"/>
              </a:rPr>
              <a:t>В ГОРОДСКОМ ОКРУГЕ </a:t>
            </a:r>
            <a:r>
              <a:rPr lang="ru-RU" sz="3200" b="0" strike="noStrike" spc="182" dirty="0" smtClean="0">
                <a:solidFill>
                  <a:srgbClr val="121435"/>
                </a:solidFill>
                <a:latin typeface="Evolventa Bold"/>
              </a:rPr>
              <a:t>МЫТИЩИ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615462" y="1460562"/>
            <a:ext cx="954156" cy="354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615462" y="1434058"/>
            <a:ext cx="1283880" cy="133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2"/>
                </a:solidFill>
              </a:rPr>
              <a:t>ИВАНОВА А.А</a:t>
            </a:r>
            <a:endParaRPr lang="ru-RU" sz="1100" b="1" dirty="0">
              <a:solidFill>
                <a:schemeClr val="tx2"/>
              </a:solidFill>
            </a:endParaRPr>
          </a:p>
        </p:txBody>
      </p:sp>
      <p:grpSp>
        <p:nvGrpSpPr>
          <p:cNvPr id="8" name="Group 1"/>
          <p:cNvGrpSpPr/>
          <p:nvPr/>
        </p:nvGrpSpPr>
        <p:grpSpPr>
          <a:xfrm>
            <a:off x="3316224" y="1568054"/>
            <a:ext cx="3255264" cy="565546"/>
            <a:chOff x="7924680" y="873360"/>
            <a:chExt cx="7210440" cy="2967480"/>
          </a:xfrm>
        </p:grpSpPr>
        <p:sp>
          <p:nvSpPr>
            <p:cNvPr id="9" name="CustomShape 2"/>
            <p:cNvSpPr/>
            <p:nvPr/>
          </p:nvSpPr>
          <p:spPr>
            <a:xfrm>
              <a:off x="7924680" y="873360"/>
              <a:ext cx="7210440" cy="2967480"/>
            </a:xfrm>
            <a:custGeom>
              <a:avLst/>
              <a:gdLst/>
              <a:ahLst/>
              <a:cxnLst/>
              <a:rect l="l" t="t" r="r" b="b"/>
              <a:pathLst>
                <a:path w="12554751" h="5167367">
                  <a:moveTo>
                    <a:pt x="11537481" y="0"/>
                  </a:moveTo>
                  <a:lnTo>
                    <a:pt x="1017270" y="0"/>
                  </a:lnTo>
                  <a:cubicBezTo>
                    <a:pt x="455930" y="0"/>
                    <a:pt x="0" y="455930"/>
                    <a:pt x="0" y="1017270"/>
                  </a:cubicBezTo>
                  <a:lnTo>
                    <a:pt x="0" y="2895032"/>
                  </a:lnTo>
                  <a:cubicBezTo>
                    <a:pt x="0" y="3418577"/>
                    <a:pt x="455930" y="3874507"/>
                    <a:pt x="1017270" y="3874507"/>
                  </a:cubicBezTo>
                  <a:lnTo>
                    <a:pt x="1800860" y="3874507"/>
                  </a:lnTo>
                  <a:lnTo>
                    <a:pt x="1800860" y="5167367"/>
                  </a:lnTo>
                  <a:lnTo>
                    <a:pt x="2532380" y="3874507"/>
                  </a:lnTo>
                  <a:lnTo>
                    <a:pt x="11537481" y="3874507"/>
                  </a:lnTo>
                  <a:cubicBezTo>
                    <a:pt x="12098821" y="3874507"/>
                    <a:pt x="12554751" y="3418577"/>
                    <a:pt x="12554751" y="2895032"/>
                  </a:cubicBezTo>
                  <a:lnTo>
                    <a:pt x="12554751" y="1017270"/>
                  </a:lnTo>
                  <a:cubicBezTo>
                    <a:pt x="12554751" y="455930"/>
                    <a:pt x="12100091" y="0"/>
                    <a:pt x="11537481" y="0"/>
                  </a:cubicBezTo>
                  <a:lnTo>
                    <a:pt x="11537481" y="0"/>
                  </a:lnTo>
                  <a:close/>
                </a:path>
              </a:pathLst>
            </a:custGeom>
            <a:solidFill>
              <a:srgbClr val="B9BEC9"/>
            </a:solidFill>
            <a:ln w="0">
              <a:noFill/>
            </a:ln>
            <a:effectLst>
              <a:outerShdw blurRad="50800" dist="38160" algn="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" name="TextBox 2"/>
          <p:cNvSpPr txBox="1"/>
          <p:nvPr/>
        </p:nvSpPr>
        <p:spPr>
          <a:xfrm>
            <a:off x="3626795" y="1563340"/>
            <a:ext cx="263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Образец ввода адреса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64" name="CustomShape 2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cxnLst/>
              <a:rect l="l" t="t" r="r" b="b"/>
              <a:pathLst>
                <a:path w="2165171" h="1196860">
                  <a:moveTo>
                    <a:pt x="0" y="0"/>
                  </a:moveTo>
                  <a:lnTo>
                    <a:pt x="2165171" y="0"/>
                  </a:lnTo>
                  <a:lnTo>
                    <a:pt x="2165171" y="1196860"/>
                  </a:lnTo>
                  <a:lnTo>
                    <a:pt x="0" y="1196860"/>
                  </a:lnTo>
                  <a:close/>
                </a:path>
              </a:pathLst>
            </a:custGeom>
            <a:solidFill>
              <a:srgbClr val="3874B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65" name="Picture 4"/>
          <p:cNvPicPr/>
          <p:nvPr/>
        </p:nvPicPr>
        <p:blipFill>
          <a:blip r:embed="rId2"/>
          <a:srcRect l="7430" t="10070" r="31267" b="28413"/>
          <a:stretch/>
        </p:blipFill>
        <p:spPr>
          <a:xfrm>
            <a:off x="686880" y="876240"/>
            <a:ext cx="16762680" cy="8935920"/>
          </a:xfrm>
          <a:prstGeom prst="rect">
            <a:avLst/>
          </a:prstGeom>
          <a:ln w="0"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6" name="Group 3"/>
          <p:cNvGrpSpPr/>
          <p:nvPr/>
        </p:nvGrpSpPr>
        <p:grpSpPr>
          <a:xfrm>
            <a:off x="9381240" y="876240"/>
            <a:ext cx="7877880" cy="2646360"/>
            <a:chOff x="9381240" y="490680"/>
            <a:chExt cx="7877880" cy="3031920"/>
          </a:xfrm>
        </p:grpSpPr>
        <p:sp>
          <p:nvSpPr>
            <p:cNvPr id="67" name="CustomShape 4"/>
            <p:cNvSpPr/>
            <p:nvPr/>
          </p:nvSpPr>
          <p:spPr>
            <a:xfrm>
              <a:off x="9381240" y="490680"/>
              <a:ext cx="7877880" cy="3031920"/>
            </a:xfrm>
            <a:custGeom>
              <a:avLst/>
              <a:gdLst/>
              <a:ahLst/>
              <a:cxnLst/>
              <a:rect l="l" t="t" r="r" b="b"/>
              <a:pathLst>
                <a:path w="13716352" h="5279483">
                  <a:moveTo>
                    <a:pt x="12699081" y="0"/>
                  </a:moveTo>
                  <a:lnTo>
                    <a:pt x="1017270" y="0"/>
                  </a:lnTo>
                  <a:cubicBezTo>
                    <a:pt x="455930" y="0"/>
                    <a:pt x="0" y="455930"/>
                    <a:pt x="0" y="1017270"/>
                  </a:cubicBezTo>
                  <a:lnTo>
                    <a:pt x="0" y="3001992"/>
                  </a:lnTo>
                  <a:cubicBezTo>
                    <a:pt x="0" y="3530693"/>
                    <a:pt x="455930" y="3986623"/>
                    <a:pt x="1017270" y="3986623"/>
                  </a:cubicBezTo>
                  <a:lnTo>
                    <a:pt x="1800860" y="3986623"/>
                  </a:lnTo>
                  <a:lnTo>
                    <a:pt x="1800860" y="5279483"/>
                  </a:lnTo>
                  <a:lnTo>
                    <a:pt x="2532380" y="3986623"/>
                  </a:lnTo>
                  <a:lnTo>
                    <a:pt x="12699081" y="3986623"/>
                  </a:lnTo>
                  <a:cubicBezTo>
                    <a:pt x="13260422" y="3986623"/>
                    <a:pt x="13716352" y="3530693"/>
                    <a:pt x="13716352" y="3001992"/>
                  </a:cubicBezTo>
                  <a:lnTo>
                    <a:pt x="13716352" y="1017270"/>
                  </a:lnTo>
                  <a:cubicBezTo>
                    <a:pt x="13716352" y="455930"/>
                    <a:pt x="13261691" y="0"/>
                    <a:pt x="12699081" y="0"/>
                  </a:cubicBezTo>
                  <a:lnTo>
                    <a:pt x="12699081" y="0"/>
                  </a:lnTo>
                  <a:close/>
                </a:path>
              </a:pathLst>
            </a:custGeom>
            <a:solidFill>
              <a:srgbClr val="B9BEC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8" name="CustomShape 5"/>
          <p:cNvSpPr/>
          <p:nvPr/>
        </p:nvSpPr>
        <p:spPr>
          <a:xfrm>
            <a:off x="9714960" y="1048320"/>
            <a:ext cx="7210440" cy="155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400" b="0" strike="noStrike" spc="168" dirty="0">
                <a:solidFill>
                  <a:srgbClr val="000000"/>
                </a:solidFill>
                <a:latin typeface="Evolventa Bold"/>
              </a:rPr>
              <a:t>ПРОВЕРЯЕМ НАЛИЧИЕ АДРЕСА ВАШЕЙ СОБСТВЕННОСТИ</a:t>
            </a:r>
            <a:endParaRPr lang="ru-RU" sz="3400" b="0" strike="noStrike" spc="-1" dirty="0"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0496" y="2398642"/>
            <a:ext cx="3692495" cy="203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ИВАНОВА А.А</a:t>
            </a:r>
            <a:endParaRPr lang="ru-RU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"/>
          <p:cNvGrpSpPr/>
          <p:nvPr/>
        </p:nvGrpSpPr>
        <p:grpSpPr>
          <a:xfrm>
            <a:off x="455040" y="313200"/>
            <a:ext cx="17377200" cy="3065760"/>
            <a:chOff x="455040" y="313200"/>
            <a:chExt cx="17377200" cy="3065760"/>
          </a:xfrm>
        </p:grpSpPr>
        <p:sp>
          <p:nvSpPr>
            <p:cNvPr id="70" name="CustomShape 2"/>
            <p:cNvSpPr/>
            <p:nvPr/>
          </p:nvSpPr>
          <p:spPr>
            <a:xfrm>
              <a:off x="623160" y="481320"/>
              <a:ext cx="17209080" cy="2897640"/>
            </a:xfrm>
            <a:custGeom>
              <a:avLst/>
              <a:gdLst/>
              <a:ahLst/>
              <a:cxnLst/>
              <a:rect l="l" t="t" r="r" b="b"/>
              <a:pathLst>
                <a:path w="4940737" h="831961">
                  <a:moveTo>
                    <a:pt x="0" y="0"/>
                  </a:moveTo>
                  <a:lnTo>
                    <a:pt x="4940737" y="0"/>
                  </a:lnTo>
                  <a:lnTo>
                    <a:pt x="4940737" y="831961"/>
                  </a:lnTo>
                  <a:lnTo>
                    <a:pt x="0" y="831961"/>
                  </a:lnTo>
                  <a:close/>
                </a:path>
              </a:pathLst>
            </a:custGeom>
            <a:solidFill>
              <a:srgbClr val="FF020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3"/>
            <p:cNvSpPr/>
            <p:nvPr/>
          </p:nvSpPr>
          <p:spPr>
            <a:xfrm>
              <a:off x="477360" y="335160"/>
              <a:ext cx="17209080" cy="2897640"/>
            </a:xfrm>
            <a:custGeom>
              <a:avLst/>
              <a:gdLst/>
              <a:ahLst/>
              <a:cxnLst/>
              <a:rect l="l" t="t" r="r" b="b"/>
              <a:pathLst>
                <a:path w="4940737" h="831961">
                  <a:moveTo>
                    <a:pt x="0" y="0"/>
                  </a:moveTo>
                  <a:lnTo>
                    <a:pt x="4940737" y="0"/>
                  </a:lnTo>
                  <a:lnTo>
                    <a:pt x="4940737" y="831961"/>
                  </a:lnTo>
                  <a:lnTo>
                    <a:pt x="0" y="831961"/>
                  </a:lnTo>
                  <a:close/>
                </a:path>
              </a:pathLst>
            </a:custGeom>
            <a:solidFill>
              <a:srgbClr val="C1080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4"/>
            <p:cNvSpPr/>
            <p:nvPr/>
          </p:nvSpPr>
          <p:spPr>
            <a:xfrm>
              <a:off x="455040" y="313200"/>
              <a:ext cx="17253360" cy="2941920"/>
            </a:xfrm>
            <a:custGeom>
              <a:avLst/>
              <a:gdLst/>
              <a:ahLst/>
              <a:cxnLst/>
              <a:rect l="l" t="t" r="r" b="b"/>
              <a:pathLst>
                <a:path w="4953437" h="844661">
                  <a:moveTo>
                    <a:pt x="4953437" y="844661"/>
                  </a:moveTo>
                  <a:lnTo>
                    <a:pt x="0" y="844661"/>
                  </a:lnTo>
                  <a:lnTo>
                    <a:pt x="0" y="0"/>
                  </a:lnTo>
                  <a:lnTo>
                    <a:pt x="4953437" y="0"/>
                  </a:lnTo>
                  <a:lnTo>
                    <a:pt x="4953437" y="844661"/>
                  </a:lnTo>
                  <a:close/>
                  <a:moveTo>
                    <a:pt x="12700" y="831961"/>
                  </a:moveTo>
                  <a:lnTo>
                    <a:pt x="4940737" y="831961"/>
                  </a:lnTo>
                  <a:lnTo>
                    <a:pt x="4940737" y="12700"/>
                  </a:lnTo>
                  <a:lnTo>
                    <a:pt x="12700" y="12700"/>
                  </a:lnTo>
                  <a:lnTo>
                    <a:pt x="12700" y="831961"/>
                  </a:lnTo>
                  <a:close/>
                </a:path>
              </a:pathLst>
            </a:custGeom>
            <a:solidFill>
              <a:srgbClr val="77838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73" name="Picture 6"/>
          <p:cNvPicPr/>
          <p:nvPr/>
        </p:nvPicPr>
        <p:blipFill>
          <a:blip r:embed="rId2"/>
          <a:srcRect t="4604" b="4604"/>
          <a:stretch/>
        </p:blipFill>
        <p:spPr>
          <a:xfrm>
            <a:off x="555480" y="3654360"/>
            <a:ext cx="16944480" cy="6364440"/>
          </a:xfrm>
          <a:prstGeom prst="rect">
            <a:avLst/>
          </a:prstGeom>
          <a:ln w="0"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4" name="CustomShape 5"/>
          <p:cNvSpPr/>
          <p:nvPr/>
        </p:nvSpPr>
        <p:spPr>
          <a:xfrm>
            <a:off x="668160" y="712800"/>
            <a:ext cx="16951320" cy="258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4079"/>
              </a:lnSpc>
            </a:pPr>
            <a:r>
              <a:rPr lang="en-US" sz="3400" b="0" strike="noStrike" spc="168" dirty="0">
                <a:solidFill>
                  <a:srgbClr val="FFF8F8"/>
                </a:solidFill>
                <a:latin typeface="Evolventa Bold"/>
              </a:rPr>
              <a:t>ЕСЛИ ПО УКАЗАННОМУ АДРЕСУ В СИСТЕМЕ БУДЕТ НАЙДЕНА ЗАПИСЬ О СОБСТВЕННИКЕ С ВАШЕЙ ФАМИЛИЕЙ,ИМЕНЕМ И ОТЧЕСТВОМ, НАЖМИТЕ КНОПКУ «ПОДТВЕРДИТЬ». ЕСЛИ ЗАПИСЬ НЕ НАЙДЕНА, НЕОБХОДИМО ОБ ЭТОМ СООБЩИТЬ В СВОЮ УПРАВЛЯЮЩУЮ КОМПАНИЮ</a:t>
            </a:r>
            <a:endParaRPr lang="ru-RU" sz="3400" b="0" strike="noStrike" spc="-1" dirty="0">
              <a:latin typeface="Arial"/>
            </a:endParaRPr>
          </a:p>
        </p:txBody>
      </p:sp>
      <p:sp>
        <p:nvSpPr>
          <p:cNvPr id="75" name="CustomShape 6"/>
          <p:cNvSpPr/>
          <p:nvPr/>
        </p:nvSpPr>
        <p:spPr>
          <a:xfrm>
            <a:off x="13639680" y="4533840"/>
            <a:ext cx="1523520" cy="435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0" b="0" strike="noStrike" spc="-1" dirty="0">
                <a:solidFill>
                  <a:srgbClr val="FF0000"/>
                </a:solidFill>
                <a:latin typeface="Calibri"/>
              </a:rPr>
              <a:t>!</a:t>
            </a:r>
            <a:endParaRPr lang="ru-RU" sz="28000" b="0" strike="noStrike" spc="-1" dirty="0"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696662" y="3935896"/>
            <a:ext cx="1987825" cy="32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ИВАНОВА А.А</a:t>
            </a:r>
            <a:endParaRPr lang="ru-RU" sz="1600" b="1" dirty="0">
              <a:solidFill>
                <a:schemeClr val="tx2"/>
              </a:solidFill>
            </a:endParaRPr>
          </a:p>
        </p:txBody>
      </p:sp>
      <p:grpSp>
        <p:nvGrpSpPr>
          <p:cNvPr id="11" name="Group 3"/>
          <p:cNvGrpSpPr/>
          <p:nvPr/>
        </p:nvGrpSpPr>
        <p:grpSpPr>
          <a:xfrm>
            <a:off x="8680704" y="5380032"/>
            <a:ext cx="3875423" cy="843140"/>
            <a:chOff x="9381240" y="490680"/>
            <a:chExt cx="7877880" cy="3031920"/>
          </a:xfrm>
        </p:grpSpPr>
        <p:sp>
          <p:nvSpPr>
            <p:cNvPr id="12" name="CustomShape 4"/>
            <p:cNvSpPr/>
            <p:nvPr/>
          </p:nvSpPr>
          <p:spPr>
            <a:xfrm>
              <a:off x="9381240" y="490680"/>
              <a:ext cx="7877880" cy="3031920"/>
            </a:xfrm>
            <a:custGeom>
              <a:avLst/>
              <a:gdLst/>
              <a:ahLst/>
              <a:cxnLst/>
              <a:rect l="l" t="t" r="r" b="b"/>
              <a:pathLst>
                <a:path w="13716352" h="5279483">
                  <a:moveTo>
                    <a:pt x="12699081" y="0"/>
                  </a:moveTo>
                  <a:lnTo>
                    <a:pt x="1017270" y="0"/>
                  </a:lnTo>
                  <a:cubicBezTo>
                    <a:pt x="455930" y="0"/>
                    <a:pt x="0" y="455930"/>
                    <a:pt x="0" y="1017270"/>
                  </a:cubicBezTo>
                  <a:lnTo>
                    <a:pt x="0" y="3001992"/>
                  </a:lnTo>
                  <a:cubicBezTo>
                    <a:pt x="0" y="3530693"/>
                    <a:pt x="455930" y="3986623"/>
                    <a:pt x="1017270" y="3986623"/>
                  </a:cubicBezTo>
                  <a:lnTo>
                    <a:pt x="1800860" y="3986623"/>
                  </a:lnTo>
                  <a:lnTo>
                    <a:pt x="1800860" y="5279483"/>
                  </a:lnTo>
                  <a:lnTo>
                    <a:pt x="2532380" y="3986623"/>
                  </a:lnTo>
                  <a:lnTo>
                    <a:pt x="12699081" y="3986623"/>
                  </a:lnTo>
                  <a:cubicBezTo>
                    <a:pt x="13260422" y="3986623"/>
                    <a:pt x="13716352" y="3530693"/>
                    <a:pt x="13716352" y="3001992"/>
                  </a:cubicBezTo>
                  <a:lnTo>
                    <a:pt x="13716352" y="1017270"/>
                  </a:lnTo>
                  <a:cubicBezTo>
                    <a:pt x="13716352" y="455930"/>
                    <a:pt x="13261691" y="0"/>
                    <a:pt x="12699081" y="0"/>
                  </a:cubicBezTo>
                  <a:lnTo>
                    <a:pt x="12699081" y="0"/>
                  </a:lnTo>
                  <a:close/>
                </a:path>
              </a:pathLst>
            </a:custGeom>
            <a:solidFill>
              <a:srgbClr val="B9BEC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" name="Прямоугольник 2"/>
          <p:cNvSpPr/>
          <p:nvPr/>
        </p:nvSpPr>
        <p:spPr>
          <a:xfrm>
            <a:off x="9227700" y="5463060"/>
            <a:ext cx="2634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Образец ввода адреса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304920" y="190440"/>
            <a:ext cx="17525520" cy="2184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7" name="Рисунок 1"/>
          <p:cNvPicPr/>
          <p:nvPr/>
        </p:nvPicPr>
        <p:blipFill>
          <a:blip r:embed="rId2"/>
          <a:srcRect l="5488" t="9652" r="6077" b="7802"/>
          <a:stretch/>
        </p:blipFill>
        <p:spPr>
          <a:xfrm>
            <a:off x="304920" y="2629080"/>
            <a:ext cx="17525520" cy="7543440"/>
          </a:xfrm>
          <a:prstGeom prst="rect">
            <a:avLst/>
          </a:prstGeom>
          <a:ln w="0"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8" name="CustomShape 2"/>
          <p:cNvSpPr/>
          <p:nvPr/>
        </p:nvSpPr>
        <p:spPr>
          <a:xfrm>
            <a:off x="312120" y="237600"/>
            <a:ext cx="17068320" cy="216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3400" b="0" strike="noStrike" spc="-1">
                <a:solidFill>
                  <a:srgbClr val="1F497D"/>
                </a:solidFill>
                <a:latin typeface="Century Gothic"/>
                <a:ea typeface="DejaVu Sans"/>
              </a:rPr>
              <a:t>Теперь, по адресу указанной собственности Вы будете видеть  cписок планируемых и проведенных (с указанием решений) общих собраний собственников и другое. Для жителей домов, в которых разрешено проведение электронных общих собраний, будет доступно голосование</a:t>
            </a:r>
            <a:r>
              <a:rPr lang="de-AT" sz="34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. </a:t>
            </a:r>
            <a:endParaRPr lang="ru-RU" sz="3400" b="0" strike="noStrike" spc="-1"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06261" y="2981739"/>
            <a:ext cx="1789043" cy="265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ИВАНОВА А.А</a:t>
            </a:r>
            <a:endParaRPr lang="ru-RU" sz="1600" b="1" dirty="0">
              <a:solidFill>
                <a:schemeClr val="tx2"/>
              </a:solidFill>
            </a:endParaRPr>
          </a:p>
        </p:txBody>
      </p:sp>
      <p:grpSp>
        <p:nvGrpSpPr>
          <p:cNvPr id="6" name="Group 3"/>
          <p:cNvGrpSpPr/>
          <p:nvPr/>
        </p:nvGrpSpPr>
        <p:grpSpPr>
          <a:xfrm>
            <a:off x="5486400" y="3116578"/>
            <a:ext cx="3243072" cy="597408"/>
            <a:chOff x="9381240" y="490680"/>
            <a:chExt cx="7877880" cy="3031920"/>
          </a:xfrm>
        </p:grpSpPr>
        <p:sp>
          <p:nvSpPr>
            <p:cNvPr id="7" name="CustomShape 4"/>
            <p:cNvSpPr/>
            <p:nvPr/>
          </p:nvSpPr>
          <p:spPr>
            <a:xfrm>
              <a:off x="9381240" y="490680"/>
              <a:ext cx="7877880" cy="3031920"/>
            </a:xfrm>
            <a:custGeom>
              <a:avLst/>
              <a:gdLst/>
              <a:ahLst/>
              <a:cxnLst/>
              <a:rect l="l" t="t" r="r" b="b"/>
              <a:pathLst>
                <a:path w="13716352" h="5279483">
                  <a:moveTo>
                    <a:pt x="12699081" y="0"/>
                  </a:moveTo>
                  <a:lnTo>
                    <a:pt x="1017270" y="0"/>
                  </a:lnTo>
                  <a:cubicBezTo>
                    <a:pt x="455930" y="0"/>
                    <a:pt x="0" y="455930"/>
                    <a:pt x="0" y="1017270"/>
                  </a:cubicBezTo>
                  <a:lnTo>
                    <a:pt x="0" y="3001992"/>
                  </a:lnTo>
                  <a:cubicBezTo>
                    <a:pt x="0" y="3530693"/>
                    <a:pt x="455930" y="3986623"/>
                    <a:pt x="1017270" y="3986623"/>
                  </a:cubicBezTo>
                  <a:lnTo>
                    <a:pt x="1800860" y="3986623"/>
                  </a:lnTo>
                  <a:lnTo>
                    <a:pt x="1800860" y="5279483"/>
                  </a:lnTo>
                  <a:lnTo>
                    <a:pt x="2532380" y="3986623"/>
                  </a:lnTo>
                  <a:lnTo>
                    <a:pt x="12699081" y="3986623"/>
                  </a:lnTo>
                  <a:cubicBezTo>
                    <a:pt x="13260422" y="3986623"/>
                    <a:pt x="13716352" y="3530693"/>
                    <a:pt x="13716352" y="3001992"/>
                  </a:cubicBezTo>
                  <a:lnTo>
                    <a:pt x="13716352" y="1017270"/>
                  </a:lnTo>
                  <a:cubicBezTo>
                    <a:pt x="13716352" y="455930"/>
                    <a:pt x="13261691" y="0"/>
                    <a:pt x="12699081" y="0"/>
                  </a:cubicBezTo>
                  <a:lnTo>
                    <a:pt x="12699081" y="0"/>
                  </a:lnTo>
                  <a:close/>
                </a:path>
              </a:pathLst>
            </a:custGeom>
            <a:solidFill>
              <a:srgbClr val="B9BEC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Прямоугольник 1"/>
          <p:cNvSpPr/>
          <p:nvPr/>
        </p:nvSpPr>
        <p:spPr>
          <a:xfrm>
            <a:off x="6188099" y="3151368"/>
            <a:ext cx="193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Образец </a:t>
            </a:r>
            <a:r>
              <a:rPr lang="ru-RU" dirty="0" smtClean="0"/>
              <a:t>адреса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2649320" y="1097640"/>
            <a:ext cx="5409720" cy="478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2"/>
          <p:cNvSpPr/>
          <p:nvPr/>
        </p:nvSpPr>
        <p:spPr>
          <a:xfrm>
            <a:off x="197280" y="197640"/>
            <a:ext cx="929592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КАК ПРОГОЛОСОВАТЬ?</a:t>
            </a:r>
            <a:endParaRPr lang="ru-RU" sz="4800" b="0" strike="noStrike" spc="-1">
              <a:latin typeface="Arial"/>
            </a:endParaRPr>
          </a:p>
        </p:txBody>
      </p:sp>
      <p:pic>
        <p:nvPicPr>
          <p:cNvPr id="81" name="Рисунок 4"/>
          <p:cNvPicPr/>
          <p:nvPr/>
        </p:nvPicPr>
        <p:blipFill>
          <a:blip r:embed="rId2"/>
          <a:stretch/>
        </p:blipFill>
        <p:spPr>
          <a:xfrm>
            <a:off x="228600" y="1104480"/>
            <a:ext cx="12115440" cy="8656560"/>
          </a:xfrm>
          <a:prstGeom prst="rect">
            <a:avLst/>
          </a:prstGeom>
          <a:ln w="0"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" name="CustomShape 3"/>
          <p:cNvSpPr/>
          <p:nvPr/>
        </p:nvSpPr>
        <p:spPr>
          <a:xfrm>
            <a:off x="12649320" y="1128600"/>
            <a:ext cx="5257440" cy="465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AT" sz="3400" b="0" strike="noStrike" spc="-1">
                <a:solidFill>
                  <a:srgbClr val="1F497D"/>
                </a:solidFill>
                <a:latin typeface="Source Sans Pro"/>
                <a:ea typeface="DejaVu Sans"/>
              </a:rPr>
              <a:t>Отобразится повестка общего собрания. Установите флаг в столбцах </a:t>
            </a:r>
            <a:endParaRPr lang="ru-RU" sz="3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2800" b="0" strike="noStrike" spc="-1">
                <a:solidFill>
                  <a:srgbClr val="FF0000"/>
                </a:solidFill>
                <a:latin typeface="Source Sans Pro"/>
                <a:ea typeface="DejaVu Sans"/>
              </a:rPr>
              <a:t>ЗА/ПРОТИВ</a:t>
            </a:r>
            <a:r>
              <a:rPr lang="ru-RU" sz="2800" b="0" strike="noStrike" spc="-1">
                <a:solidFill>
                  <a:srgbClr val="FF0000"/>
                </a:solidFill>
                <a:latin typeface="Source Sans Pro"/>
                <a:ea typeface="DejaVu Sans"/>
              </a:rPr>
              <a:t> </a:t>
            </a:r>
            <a:r>
              <a:rPr lang="de-AT" sz="2800" b="0" strike="noStrike" spc="-1">
                <a:solidFill>
                  <a:srgbClr val="FF0000"/>
                </a:solidFill>
                <a:latin typeface="Source Sans Pro"/>
                <a:ea typeface="DejaVu Sans"/>
              </a:rPr>
              <a:t>/ВОЗДЕРЖАЛСЯ</a:t>
            </a:r>
            <a:r>
              <a:rPr lang="de-AT" sz="2800" b="0" strike="noStrike" spc="-1">
                <a:solidFill>
                  <a:srgbClr val="1F497D"/>
                </a:solidFill>
                <a:latin typeface="Source Sans Pro"/>
                <a:ea typeface="DejaVu Sans"/>
              </a:rPr>
              <a:t>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3400" b="0" strike="noStrike" spc="-1">
                <a:solidFill>
                  <a:srgbClr val="1F497D"/>
                </a:solidFill>
                <a:latin typeface="Source Sans Pro"/>
                <a:ea typeface="DejaVu Sans"/>
              </a:rPr>
              <a:t> по </a:t>
            </a:r>
            <a:r>
              <a:rPr lang="de-AT" sz="3400" b="0" strike="noStrike" spc="-1">
                <a:solidFill>
                  <a:srgbClr val="FF0000"/>
                </a:solidFill>
                <a:latin typeface="Source Sans Pro"/>
                <a:ea typeface="DejaVu Sans"/>
              </a:rPr>
              <a:t>ВСЕМ</a:t>
            </a:r>
            <a:r>
              <a:rPr lang="de-AT" sz="3400" b="0" strike="noStrike" spc="-1">
                <a:solidFill>
                  <a:srgbClr val="1F497D"/>
                </a:solidFill>
                <a:latin typeface="Source Sans Pro"/>
                <a:ea typeface="DejaVu Sans"/>
              </a:rPr>
              <a:t> вопросам и нажмите </a:t>
            </a:r>
            <a:endParaRPr lang="ru-RU" sz="3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3400" b="0" strike="noStrike" spc="-1">
                <a:solidFill>
                  <a:srgbClr val="FF0000"/>
                </a:solidFill>
                <a:latin typeface="Source Sans Pro"/>
                <a:ea typeface="DejaVu Sans"/>
              </a:rPr>
              <a:t>«ОТПРАВИТЬ</a:t>
            </a:r>
            <a:r>
              <a:rPr lang="ru-RU" sz="3400" b="0" strike="noStrike" spc="-1">
                <a:solidFill>
                  <a:srgbClr val="FF0000"/>
                </a:solidFill>
                <a:latin typeface="Source Sans Pro"/>
                <a:ea typeface="DejaVu Sans"/>
              </a:rPr>
              <a:t> </a:t>
            </a:r>
            <a:r>
              <a:rPr lang="de-AT" sz="3400" b="0" strike="noStrike" spc="-1">
                <a:solidFill>
                  <a:srgbClr val="FF0000"/>
                </a:solidFill>
                <a:latin typeface="Source Sans Pro"/>
                <a:ea typeface="DejaVu Sans"/>
              </a:rPr>
              <a:t>РЕЗУЛЬТАТЫ»</a:t>
            </a:r>
            <a:endParaRPr lang="ru-RU" sz="3400" b="0" strike="noStrike" spc="-1">
              <a:latin typeface="Arial"/>
            </a:endParaRPr>
          </a:p>
        </p:txBody>
      </p:sp>
      <p:sp>
        <p:nvSpPr>
          <p:cNvPr id="83" name="CustomShape 4"/>
          <p:cNvSpPr/>
          <p:nvPr/>
        </p:nvSpPr>
        <p:spPr>
          <a:xfrm flipH="1">
            <a:off x="11429280" y="5600880"/>
            <a:ext cx="2361960" cy="796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504D"/>
            </a:solidFill>
            <a:round/>
            <a:tailEnd type="arrow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84" name="CustomShape 5"/>
          <p:cNvSpPr/>
          <p:nvPr/>
        </p:nvSpPr>
        <p:spPr>
          <a:xfrm flipH="1">
            <a:off x="6934320" y="3543480"/>
            <a:ext cx="5714640" cy="4114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504D"/>
            </a:solidFill>
            <a:round/>
            <a:tailEnd type="arrow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8" name="Прямоугольник 7"/>
          <p:cNvSpPr/>
          <p:nvPr/>
        </p:nvSpPr>
        <p:spPr>
          <a:xfrm>
            <a:off x="11011837" y="1387352"/>
            <a:ext cx="1180164" cy="1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2"/>
                </a:solidFill>
              </a:rPr>
              <a:t>ИВАНОВА А.А</a:t>
            </a:r>
            <a:endParaRPr lang="ru-RU" sz="11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212</Words>
  <Application>Microsoft Office PowerPoint</Application>
  <PresentationFormat>Произвольный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Century Gothic</vt:lpstr>
      <vt:lpstr>DejaVu Sans</vt:lpstr>
      <vt:lpstr>Evolventa Bold</vt:lpstr>
      <vt:lpstr>Source Sans Pro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проведение ОСС в электронном виде</dc:title>
  <dc:creator>korsh-kav</dc:creator>
  <cp:lastModifiedBy>Потапова Елена Алексеевна</cp:lastModifiedBy>
  <cp:revision>15</cp:revision>
  <dcterms:created xsi:type="dcterms:W3CDTF">2006-08-16T00:00:00Z</dcterms:created>
  <dcterms:modified xsi:type="dcterms:W3CDTF">2021-03-05T07:54:19Z</dcterms:modified>
  <dc:identifier>DAEV17tXuh0</dc:identifier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11</vt:i4>
  </property>
</Properties>
</file>